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e25166c9cd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e25166c9cd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e318c49636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e318c49636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e16be1e24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e16be1e24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e318c49636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e318c49636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e1722b6f38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e1722b6f38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e1722b6f38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e1722b6f38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e318c49636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e318c49636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e25166c9cd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e25166c9cd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e25166c9cd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e25166c9cd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e16be1e248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e16be1e248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e318c49636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e318c49636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e318c49636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e318c49636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e318c4963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e318c4963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e318c49636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e318c49636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0"/>
              </a:spcBef>
              <a:spcAft>
                <a:spcPts val="0"/>
              </a:spcAft>
              <a:buClr>
                <a:schemeClr val="lt1"/>
              </a:buClr>
              <a:buSzPts val="1200"/>
              <a:buChar char="○"/>
              <a:defRPr sz="1200">
                <a:solidFill>
                  <a:schemeClr val="lt1"/>
                </a:solidFill>
              </a:defRPr>
            </a:lvl2pPr>
            <a:lvl3pPr indent="-304800" lvl="2" marL="1371600">
              <a:spcBef>
                <a:spcPts val="0"/>
              </a:spcBef>
              <a:spcAft>
                <a:spcPts val="0"/>
              </a:spcAft>
              <a:buClr>
                <a:schemeClr val="lt1"/>
              </a:buClr>
              <a:buSzPts val="1200"/>
              <a:buChar char="■"/>
              <a:defRPr sz="1200">
                <a:solidFill>
                  <a:schemeClr val="lt1"/>
                </a:solidFill>
              </a:defRPr>
            </a:lvl3pPr>
            <a:lvl4pPr indent="-304800" lvl="3" marL="1828800">
              <a:spcBef>
                <a:spcPts val="0"/>
              </a:spcBef>
              <a:spcAft>
                <a:spcPts val="0"/>
              </a:spcAft>
              <a:buClr>
                <a:schemeClr val="lt1"/>
              </a:buClr>
              <a:buSzPts val="1200"/>
              <a:buChar char="●"/>
              <a:defRPr sz="1200">
                <a:solidFill>
                  <a:schemeClr val="lt1"/>
                </a:solidFill>
              </a:defRPr>
            </a:lvl4pPr>
            <a:lvl5pPr indent="-304800" lvl="4" marL="2286000">
              <a:spcBef>
                <a:spcPts val="0"/>
              </a:spcBef>
              <a:spcAft>
                <a:spcPts val="0"/>
              </a:spcAft>
              <a:buClr>
                <a:schemeClr val="lt1"/>
              </a:buClr>
              <a:buSzPts val="1200"/>
              <a:buChar char="○"/>
              <a:defRPr sz="1200">
                <a:solidFill>
                  <a:schemeClr val="lt1"/>
                </a:solidFill>
              </a:defRPr>
            </a:lvl5pPr>
            <a:lvl6pPr indent="-304800" lvl="5" marL="2743200">
              <a:spcBef>
                <a:spcPts val="0"/>
              </a:spcBef>
              <a:spcAft>
                <a:spcPts val="0"/>
              </a:spcAft>
              <a:buClr>
                <a:schemeClr val="lt1"/>
              </a:buClr>
              <a:buSzPts val="1200"/>
              <a:buChar char="■"/>
              <a:defRPr sz="1200">
                <a:solidFill>
                  <a:schemeClr val="lt1"/>
                </a:solidFill>
              </a:defRPr>
            </a:lvl6pPr>
            <a:lvl7pPr indent="-304800" lvl="6" marL="3200400">
              <a:spcBef>
                <a:spcPts val="0"/>
              </a:spcBef>
              <a:spcAft>
                <a:spcPts val="0"/>
              </a:spcAft>
              <a:buClr>
                <a:schemeClr val="lt1"/>
              </a:buClr>
              <a:buSzPts val="1200"/>
              <a:buChar char="●"/>
              <a:defRPr sz="1200">
                <a:solidFill>
                  <a:schemeClr val="lt1"/>
                </a:solidFill>
              </a:defRPr>
            </a:lvl7pPr>
            <a:lvl8pPr indent="-304800" lvl="7" marL="3657600">
              <a:spcBef>
                <a:spcPts val="0"/>
              </a:spcBef>
              <a:spcAft>
                <a:spcPts val="0"/>
              </a:spcAft>
              <a:buClr>
                <a:schemeClr val="lt1"/>
              </a:buClr>
              <a:buSzPts val="1200"/>
              <a:buChar char="○"/>
              <a:defRPr sz="1200">
                <a:solidFill>
                  <a:schemeClr val="lt1"/>
                </a:solidFill>
              </a:defRPr>
            </a:lvl8pPr>
            <a:lvl9pPr indent="-304800" lvl="8" marL="4114800">
              <a:spcBef>
                <a:spcPts val="0"/>
              </a:spcBef>
              <a:spcAft>
                <a:spcPts val="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8.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Predicting Movie Revenue</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CSE 351</a:t>
            </a:r>
            <a:endParaRPr sz="2400"/>
          </a:p>
          <a:p>
            <a:pPr indent="0" lvl="0" marL="0" rtl="0" algn="l">
              <a:spcBef>
                <a:spcPts val="0"/>
              </a:spcBef>
              <a:spcAft>
                <a:spcPts val="0"/>
              </a:spcAft>
              <a:buNone/>
            </a:pPr>
            <a:r>
              <a:rPr lang="en" sz="2400"/>
              <a:t>Jeffrey Zhang	Oliver Liu		Zhe Zhou</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Discussion on RMSE</a:t>
            </a:r>
            <a:endParaRPr/>
          </a:p>
        </p:txBody>
      </p:sp>
      <p:sp>
        <p:nvSpPr>
          <p:cNvPr id="129" name="Google Shape;129;p22"/>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30" name="Google Shape;130;p22"/>
          <p:cNvSpPr txBox="1"/>
          <p:nvPr/>
        </p:nvSpPr>
        <p:spPr>
          <a:xfrm>
            <a:off x="3955775" y="241575"/>
            <a:ext cx="44793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RMSE of $165 million can be </a:t>
            </a:r>
            <a:r>
              <a:rPr lang="en">
                <a:latin typeface="Roboto"/>
                <a:ea typeface="Roboto"/>
                <a:cs typeface="Roboto"/>
                <a:sym typeface="Roboto"/>
              </a:rPr>
              <a:t>interpreted</a:t>
            </a:r>
            <a:r>
              <a:rPr lang="en">
                <a:latin typeface="Roboto"/>
                <a:ea typeface="Roboto"/>
                <a:cs typeface="Roboto"/>
                <a:sym typeface="Roboto"/>
              </a:rPr>
              <a:t> as such: Our prediction will be off by  </a:t>
            </a:r>
            <a:r>
              <a:rPr lang="en">
                <a:latin typeface="Roboto"/>
                <a:ea typeface="Roboto"/>
                <a:cs typeface="Roboto"/>
                <a:sym typeface="Roboto"/>
              </a:rPr>
              <a:t>$165 million on average.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Very sensitive to outliers</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We have lots of outliers in our set</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Perhaps we could use the ‘medain’ error instead of the average error.</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 However, as RMSE is a standard metric, we will go with it. </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Standard Linear Regression </a:t>
            </a:r>
            <a:r>
              <a:rPr lang="en"/>
              <a:t>Model</a:t>
            </a:r>
            <a:endParaRPr/>
          </a:p>
        </p:txBody>
      </p:sp>
      <p:sp>
        <p:nvSpPr>
          <p:cNvPr id="136" name="Google Shape;136;p23"/>
          <p:cNvSpPr txBox="1"/>
          <p:nvPr>
            <p:ph idx="1" type="body"/>
          </p:nvPr>
        </p:nvSpPr>
        <p:spPr>
          <a:xfrm>
            <a:off x="226075" y="1878975"/>
            <a:ext cx="2808000" cy="2702400"/>
          </a:xfrm>
          <a:prstGeom prst="rect">
            <a:avLst/>
          </a:prstGeom>
        </p:spPr>
        <p:txBody>
          <a:bodyPr anchorCtr="0" anchor="t" bIns="91425" lIns="91425" spcFirstLastPara="1" rIns="91425" wrap="square" tIns="91425">
            <a:spAutoFit/>
          </a:bodyPr>
          <a:lstStyle/>
          <a:p>
            <a:pPr indent="-339090" lvl="0" marL="457200" rtl="0" algn="ctr">
              <a:lnSpc>
                <a:spcPct val="105000"/>
              </a:lnSpc>
              <a:spcBef>
                <a:spcPts val="0"/>
              </a:spcBef>
              <a:spcAft>
                <a:spcPts val="0"/>
              </a:spcAft>
              <a:buClr>
                <a:srgbClr val="FFFFFF"/>
              </a:buClr>
              <a:buSzPts val="1740"/>
              <a:buFont typeface="Arial"/>
              <a:buChar char="-"/>
            </a:pPr>
            <a:r>
              <a:rPr lang="en" sz="1740">
                <a:solidFill>
                  <a:srgbClr val="FFFFFF"/>
                </a:solidFill>
                <a:latin typeface="Arial"/>
                <a:ea typeface="Arial"/>
                <a:cs typeface="Arial"/>
                <a:sym typeface="Arial"/>
              </a:rPr>
              <a:t>From the table and heat map, we find the correlation coefficient between budget and revenue is highest. </a:t>
            </a:r>
            <a:endParaRPr sz="1740">
              <a:solidFill>
                <a:srgbClr val="FFFFFF"/>
              </a:solidFill>
              <a:latin typeface="Arial"/>
              <a:ea typeface="Arial"/>
              <a:cs typeface="Arial"/>
              <a:sym typeface="Arial"/>
            </a:endParaRPr>
          </a:p>
          <a:p>
            <a:pPr indent="-339090" lvl="0" marL="457200" rtl="0" algn="ctr">
              <a:lnSpc>
                <a:spcPct val="105000"/>
              </a:lnSpc>
              <a:spcBef>
                <a:spcPts val="0"/>
              </a:spcBef>
              <a:spcAft>
                <a:spcPts val="0"/>
              </a:spcAft>
              <a:buClr>
                <a:srgbClr val="FFFFFF"/>
              </a:buClr>
              <a:buSzPts val="1740"/>
              <a:buFont typeface="Arial"/>
              <a:buChar char="-"/>
            </a:pPr>
            <a:r>
              <a:rPr lang="en" sz="1740">
                <a:solidFill>
                  <a:srgbClr val="FFFFFF"/>
                </a:solidFill>
                <a:latin typeface="Arial"/>
                <a:ea typeface="Arial"/>
                <a:cs typeface="Arial"/>
                <a:sym typeface="Arial"/>
              </a:rPr>
              <a:t> Therefore, we want to build a linear regression model between them.</a:t>
            </a:r>
            <a:endParaRPr sz="720"/>
          </a:p>
        </p:txBody>
      </p:sp>
      <p:sp>
        <p:nvSpPr>
          <p:cNvPr id="137" name="Google Shape;137;p23"/>
          <p:cNvSpPr txBox="1"/>
          <p:nvPr/>
        </p:nvSpPr>
        <p:spPr>
          <a:xfrm>
            <a:off x="3829775" y="428425"/>
            <a:ext cx="4825500" cy="266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50"/>
              <a:t>-Before training the model, we separated the dataset into a training set and a test set and then we need to use the fit function to generate an appropriate linear regression model. </a:t>
            </a:r>
            <a:endParaRPr sz="1650"/>
          </a:p>
          <a:p>
            <a:pPr indent="0" lvl="0" marL="0" rtl="0" algn="l">
              <a:spcBef>
                <a:spcPts val="0"/>
              </a:spcBef>
              <a:spcAft>
                <a:spcPts val="0"/>
              </a:spcAft>
              <a:buNone/>
            </a:pPr>
            <a:r>
              <a:rPr lang="en" sz="1650"/>
              <a:t>-We apply the Cross-</a:t>
            </a:r>
            <a:r>
              <a:rPr lang="en" sz="1650"/>
              <a:t>Validation to make sure our predictions more accurate.</a:t>
            </a:r>
            <a:endParaRPr sz="1650"/>
          </a:p>
          <a:p>
            <a:pPr indent="0" lvl="0" marL="0" rtl="0" algn="l">
              <a:spcBef>
                <a:spcPts val="0"/>
              </a:spcBef>
              <a:spcAft>
                <a:spcPts val="0"/>
              </a:spcAft>
              <a:buNone/>
            </a:pPr>
            <a:r>
              <a:t/>
            </a:r>
            <a:endParaRPr sz="1650"/>
          </a:p>
          <a:p>
            <a:pPr indent="0" lvl="0" marL="0" rtl="0" algn="l">
              <a:spcBef>
                <a:spcPts val="0"/>
              </a:spcBef>
              <a:spcAft>
                <a:spcPts val="0"/>
              </a:spcAft>
              <a:buNone/>
            </a:pPr>
            <a:r>
              <a:rPr lang="en" sz="1650"/>
              <a:t>The Final Model:</a:t>
            </a:r>
            <a:endParaRPr sz="1650"/>
          </a:p>
          <a:p>
            <a:pPr indent="0" lvl="0" marL="0" rtl="0" algn="ctr">
              <a:lnSpc>
                <a:spcPct val="115000"/>
              </a:lnSpc>
              <a:spcBef>
                <a:spcPts val="0"/>
              </a:spcBef>
              <a:spcAft>
                <a:spcPts val="0"/>
              </a:spcAft>
              <a:buNone/>
            </a:pPr>
            <a:r>
              <a:rPr lang="en" sz="1350"/>
              <a:t>Revenue = </a:t>
            </a:r>
            <a:endParaRPr sz="1350"/>
          </a:p>
          <a:p>
            <a:pPr indent="0" lvl="0" marL="0" rtl="0" algn="ctr">
              <a:lnSpc>
                <a:spcPct val="115000"/>
              </a:lnSpc>
              <a:spcBef>
                <a:spcPts val="0"/>
              </a:spcBef>
              <a:spcAft>
                <a:spcPts val="0"/>
              </a:spcAft>
              <a:buNone/>
            </a:pPr>
            <a:r>
              <a:rPr lang="en" sz="1350"/>
              <a:t>2.57 * Budget + $12 Million</a:t>
            </a:r>
            <a:endParaRPr sz="1650"/>
          </a:p>
        </p:txBody>
      </p:sp>
      <p:pic>
        <p:nvPicPr>
          <p:cNvPr id="138" name="Google Shape;138;p23"/>
          <p:cNvPicPr preferRelativeResize="0"/>
          <p:nvPr/>
        </p:nvPicPr>
        <p:blipFill>
          <a:blip r:embed="rId3">
            <a:alphaModFix/>
          </a:blip>
          <a:stretch>
            <a:fillRect/>
          </a:stretch>
        </p:blipFill>
        <p:spPr>
          <a:xfrm>
            <a:off x="3829775" y="3091526"/>
            <a:ext cx="2633850" cy="1862800"/>
          </a:xfrm>
          <a:prstGeom prst="rect">
            <a:avLst/>
          </a:prstGeom>
          <a:noFill/>
          <a:ln>
            <a:noFill/>
          </a:ln>
        </p:spPr>
      </p:pic>
      <p:sp>
        <p:nvSpPr>
          <p:cNvPr id="139" name="Google Shape;139;p23"/>
          <p:cNvSpPr txBox="1"/>
          <p:nvPr/>
        </p:nvSpPr>
        <p:spPr>
          <a:xfrm>
            <a:off x="6463625" y="3607275"/>
            <a:ext cx="21918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t>Blue: Data Points</a:t>
            </a:r>
            <a:endParaRPr sz="1100"/>
          </a:p>
          <a:p>
            <a:pPr indent="0" lvl="0" marL="0" rtl="0" algn="ctr">
              <a:spcBef>
                <a:spcPts val="0"/>
              </a:spcBef>
              <a:spcAft>
                <a:spcPts val="0"/>
              </a:spcAft>
              <a:buNone/>
            </a:pPr>
            <a:r>
              <a:t/>
            </a:r>
            <a:endParaRPr sz="1100"/>
          </a:p>
          <a:p>
            <a:pPr indent="0" lvl="0" marL="0" rtl="0" algn="ctr">
              <a:spcBef>
                <a:spcPts val="0"/>
              </a:spcBef>
              <a:spcAft>
                <a:spcPts val="0"/>
              </a:spcAft>
              <a:buNone/>
            </a:pPr>
            <a:r>
              <a:rPr lang="en" sz="1100"/>
              <a:t>Orange: Trendline (Predictions)</a:t>
            </a:r>
            <a:endParaRPr sz="1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Accuracy of Standard Linear Regression Model</a:t>
            </a:r>
            <a:endParaRPr/>
          </a:p>
        </p:txBody>
      </p:sp>
      <p:sp>
        <p:nvSpPr>
          <p:cNvPr id="145" name="Google Shape;145;p24"/>
          <p:cNvSpPr txBox="1"/>
          <p:nvPr/>
        </p:nvSpPr>
        <p:spPr>
          <a:xfrm>
            <a:off x="461650" y="1080350"/>
            <a:ext cx="3999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ctr">
              <a:spcBef>
                <a:spcPts val="0"/>
              </a:spcBef>
              <a:spcAft>
                <a:spcPts val="0"/>
              </a:spcAft>
              <a:buNone/>
            </a:pPr>
            <a:r>
              <a:t/>
            </a:r>
            <a:endParaRPr>
              <a:latin typeface="Roboto"/>
              <a:ea typeface="Roboto"/>
              <a:cs typeface="Roboto"/>
              <a:sym typeface="Roboto"/>
            </a:endParaRPr>
          </a:p>
          <a:p>
            <a:pPr indent="0" lvl="0" marL="0" rtl="0" algn="ctr">
              <a:spcBef>
                <a:spcPts val="0"/>
              </a:spcBef>
              <a:spcAft>
                <a:spcPts val="0"/>
              </a:spcAft>
              <a:buNone/>
            </a:pPr>
            <a:r>
              <a:rPr lang="en">
                <a:latin typeface="Roboto"/>
                <a:ea typeface="Roboto"/>
                <a:cs typeface="Roboto"/>
                <a:sym typeface="Roboto"/>
              </a:rPr>
              <a:t>RMSE = $</a:t>
            </a:r>
            <a:r>
              <a:rPr lang="en"/>
              <a:t>113 Million</a:t>
            </a:r>
            <a:endParaRPr>
              <a:latin typeface="Roboto"/>
              <a:ea typeface="Roboto"/>
              <a:cs typeface="Roboto"/>
              <a:sym typeface="Roboto"/>
            </a:endParaRPr>
          </a:p>
        </p:txBody>
      </p:sp>
      <p:sp>
        <p:nvSpPr>
          <p:cNvPr id="146" name="Google Shape;146;p24"/>
          <p:cNvSpPr txBox="1"/>
          <p:nvPr/>
        </p:nvSpPr>
        <p:spPr>
          <a:xfrm>
            <a:off x="4086625" y="1217925"/>
            <a:ext cx="35832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Our prediction will be off by $113 Million on average</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Not spectacular, but </a:t>
            </a:r>
            <a:r>
              <a:rPr lang="en">
                <a:latin typeface="Roboto"/>
                <a:ea typeface="Roboto"/>
                <a:cs typeface="Roboto"/>
                <a:sym typeface="Roboto"/>
              </a:rPr>
              <a:t>certainly</a:t>
            </a:r>
            <a:r>
              <a:rPr lang="en">
                <a:latin typeface="Roboto"/>
                <a:ea typeface="Roboto"/>
                <a:cs typeface="Roboto"/>
                <a:sym typeface="Roboto"/>
              </a:rPr>
              <a:t> beats our baseline of $165 Million</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a:t>
            </a:r>
            <a:endParaRPr>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ph type="title"/>
          </p:nvPr>
        </p:nvSpPr>
        <p:spPr>
          <a:xfrm>
            <a:off x="125425" y="1303975"/>
            <a:ext cx="3306900" cy="9534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Unsuccessful:</a:t>
            </a:r>
            <a:endParaRPr/>
          </a:p>
          <a:p>
            <a:pPr indent="0" lvl="0" marL="0" rtl="0" algn="l">
              <a:spcBef>
                <a:spcPts val="0"/>
              </a:spcBef>
              <a:spcAft>
                <a:spcPts val="0"/>
              </a:spcAft>
              <a:buNone/>
            </a:pPr>
            <a:r>
              <a:rPr lang="en"/>
              <a:t>Applying a transformation to revenue, then fitting linear regression </a:t>
            </a:r>
            <a:endParaRPr/>
          </a:p>
        </p:txBody>
      </p:sp>
      <p:sp>
        <p:nvSpPr>
          <p:cNvPr id="152" name="Google Shape;152;p25"/>
          <p:cNvSpPr txBox="1"/>
          <p:nvPr>
            <p:ph idx="1" type="body"/>
          </p:nvPr>
        </p:nvSpPr>
        <p:spPr>
          <a:xfrm>
            <a:off x="205950" y="2311300"/>
            <a:ext cx="2808000" cy="31635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Char char="-"/>
            </a:pPr>
            <a:r>
              <a:rPr lang="en"/>
              <a:t>Note slightly curved line</a:t>
            </a:r>
            <a:endParaRPr/>
          </a:p>
          <a:p>
            <a:pPr indent="-304800" lvl="0" marL="457200" rtl="0" algn="l">
              <a:spcBef>
                <a:spcPts val="0"/>
              </a:spcBef>
              <a:spcAft>
                <a:spcPts val="0"/>
              </a:spcAft>
              <a:buSzPts val="1200"/>
              <a:buChar char="-"/>
            </a:pPr>
            <a:r>
              <a:rPr lang="en"/>
              <a:t>budget ^1.25 worked the best, but was only 2.2 percent improvement</a:t>
            </a:r>
            <a:endParaRPr/>
          </a:p>
          <a:p>
            <a:pPr indent="-304800" lvl="0" marL="457200" rtl="0" algn="l">
              <a:spcBef>
                <a:spcPts val="0"/>
              </a:spcBef>
              <a:spcAft>
                <a:spcPts val="0"/>
              </a:spcAft>
              <a:buSzPts val="1200"/>
              <a:buChar char="-"/>
            </a:pPr>
            <a:r>
              <a:rPr lang="en"/>
              <a:t>Doesn’t pass Occam’s Razor</a:t>
            </a:r>
            <a:endParaRPr/>
          </a:p>
          <a:p>
            <a:pPr indent="-304800" lvl="0" marL="457200" rtl="0" algn="l">
              <a:spcBef>
                <a:spcPts val="0"/>
              </a:spcBef>
              <a:spcAft>
                <a:spcPts val="0"/>
              </a:spcAft>
              <a:buSzPts val="1200"/>
              <a:buChar char="-"/>
            </a:pPr>
            <a:r>
              <a:rPr lang="en"/>
              <a:t>Also tried budget squared, cubed, square root, etc</a:t>
            </a:r>
            <a:endParaRPr/>
          </a:p>
          <a:p>
            <a:pPr indent="0" lvl="0" marL="0" rtl="0" algn="l">
              <a:spcBef>
                <a:spcPts val="1200"/>
              </a:spcBef>
              <a:spcAft>
                <a:spcPts val="1200"/>
              </a:spcAft>
              <a:buNone/>
            </a:pPr>
            <a:r>
              <a:t/>
            </a:r>
            <a:endParaRPr/>
          </a:p>
        </p:txBody>
      </p:sp>
      <p:pic>
        <p:nvPicPr>
          <p:cNvPr id="153" name="Google Shape;153;p25"/>
          <p:cNvPicPr preferRelativeResize="0"/>
          <p:nvPr/>
        </p:nvPicPr>
        <p:blipFill>
          <a:blip r:embed="rId3">
            <a:alphaModFix/>
          </a:blip>
          <a:stretch>
            <a:fillRect/>
          </a:stretch>
        </p:blipFill>
        <p:spPr>
          <a:xfrm>
            <a:off x="4353525" y="314850"/>
            <a:ext cx="3676650" cy="2600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6"/>
          <p:cNvSpPr txBox="1"/>
          <p:nvPr>
            <p:ph type="title"/>
          </p:nvPr>
        </p:nvSpPr>
        <p:spPr>
          <a:xfrm>
            <a:off x="466350" y="977800"/>
            <a:ext cx="8233200" cy="50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2400"/>
              <a:t>Grouping By Genre without Cross Validation</a:t>
            </a:r>
            <a:endParaRPr sz="2400"/>
          </a:p>
          <a:p>
            <a:pPr indent="0" lvl="0" marL="0" rtl="0" algn="l">
              <a:spcBef>
                <a:spcPts val="0"/>
              </a:spcBef>
              <a:spcAft>
                <a:spcPts val="0"/>
              </a:spcAft>
              <a:buSzPts val="990"/>
              <a:buNone/>
            </a:pPr>
            <a:r>
              <a:t/>
            </a:r>
            <a:endParaRPr sz="2400"/>
          </a:p>
        </p:txBody>
      </p:sp>
      <p:sp>
        <p:nvSpPr>
          <p:cNvPr id="159" name="Google Shape;159;p26"/>
          <p:cNvSpPr txBox="1"/>
          <p:nvPr>
            <p:ph idx="1" type="body"/>
          </p:nvPr>
        </p:nvSpPr>
        <p:spPr>
          <a:xfrm>
            <a:off x="466350" y="1919075"/>
            <a:ext cx="4644000" cy="2112600"/>
          </a:xfrm>
          <a:prstGeom prst="rect">
            <a:avLst/>
          </a:prstGeom>
        </p:spPr>
        <p:txBody>
          <a:bodyPr anchorCtr="0" anchor="t" bIns="91425" lIns="91425" spcFirstLastPara="1" rIns="91425" wrap="square" tIns="91425">
            <a:normAutofit lnSpcReduction="20000"/>
          </a:bodyPr>
          <a:lstStyle/>
          <a:p>
            <a:pPr indent="-323850" lvl="0" marL="457200" rtl="0" algn="l">
              <a:lnSpc>
                <a:spcPct val="100000"/>
              </a:lnSpc>
              <a:spcBef>
                <a:spcPts val="0"/>
              </a:spcBef>
              <a:spcAft>
                <a:spcPts val="0"/>
              </a:spcAft>
              <a:buClr>
                <a:srgbClr val="000000"/>
              </a:buClr>
              <a:buSzPts val="1500"/>
              <a:buFont typeface="Arial"/>
              <a:buChar char="●"/>
            </a:pPr>
            <a:r>
              <a:rPr lang="en" sz="1500">
                <a:solidFill>
                  <a:srgbClr val="000000"/>
                </a:solidFill>
              </a:rPr>
              <a:t>For this model, we split the movies into their respective genres to generate more linear equations.</a:t>
            </a:r>
            <a:endParaRPr sz="1500">
              <a:solidFill>
                <a:srgbClr val="000000"/>
              </a:solidFill>
            </a:endParaRPr>
          </a:p>
          <a:p>
            <a:pPr indent="-323850" lvl="0" marL="457200" rtl="0" algn="l">
              <a:lnSpc>
                <a:spcPct val="100000"/>
              </a:lnSpc>
              <a:spcBef>
                <a:spcPts val="0"/>
              </a:spcBef>
              <a:spcAft>
                <a:spcPts val="0"/>
              </a:spcAft>
              <a:buClr>
                <a:srgbClr val="000000"/>
              </a:buClr>
              <a:buSzPts val="1500"/>
              <a:buFont typeface="Roboto"/>
              <a:buChar char="●"/>
            </a:pPr>
            <a:r>
              <a:rPr lang="en" sz="1500">
                <a:solidFill>
                  <a:srgbClr val="000000"/>
                </a:solidFill>
              </a:rPr>
              <a:t>This determines is determined by the training data.</a:t>
            </a:r>
            <a:endParaRPr sz="1500">
              <a:solidFill>
                <a:srgbClr val="000000"/>
              </a:solidFill>
            </a:endParaRPr>
          </a:p>
          <a:p>
            <a:pPr indent="-323850" lvl="0" marL="457200" rtl="0" algn="l">
              <a:lnSpc>
                <a:spcPct val="100000"/>
              </a:lnSpc>
              <a:spcBef>
                <a:spcPts val="0"/>
              </a:spcBef>
              <a:spcAft>
                <a:spcPts val="0"/>
              </a:spcAft>
              <a:buClr>
                <a:srgbClr val="000000"/>
              </a:buClr>
              <a:buSzPts val="1500"/>
              <a:buFont typeface="Arial"/>
              <a:buChar char="●"/>
            </a:pPr>
            <a:r>
              <a:rPr lang="en" sz="1500">
                <a:solidFill>
                  <a:srgbClr val="000000"/>
                </a:solidFill>
              </a:rPr>
              <a:t>As a result, some genres had low MSEs and some had high MSEs.</a:t>
            </a:r>
            <a:endParaRPr sz="1500">
              <a:solidFill>
                <a:srgbClr val="000000"/>
              </a:solidFill>
            </a:endParaRPr>
          </a:p>
          <a:p>
            <a:pPr indent="-323850" lvl="0" marL="457200" rtl="0" algn="l">
              <a:lnSpc>
                <a:spcPct val="100000"/>
              </a:lnSpc>
              <a:spcBef>
                <a:spcPts val="0"/>
              </a:spcBef>
              <a:spcAft>
                <a:spcPts val="0"/>
              </a:spcAft>
              <a:buClr>
                <a:srgbClr val="000000"/>
              </a:buClr>
              <a:buSzPts val="1500"/>
              <a:buFont typeface="Roboto"/>
              <a:buChar char="●"/>
            </a:pPr>
            <a:r>
              <a:rPr lang="en" sz="1500">
                <a:solidFill>
                  <a:srgbClr val="000000"/>
                </a:solidFill>
              </a:rPr>
              <a:t>An example of a low MSE genre can be the horror genre.</a:t>
            </a:r>
            <a:endParaRPr sz="1500">
              <a:solidFill>
                <a:srgbClr val="000000"/>
              </a:solidFill>
            </a:endParaRPr>
          </a:p>
          <a:p>
            <a:pPr indent="0" lvl="0" marL="0" rtl="0" algn="l">
              <a:spcBef>
                <a:spcPts val="0"/>
              </a:spcBef>
              <a:spcAft>
                <a:spcPts val="1200"/>
              </a:spcAft>
              <a:buNone/>
            </a:pPr>
            <a:r>
              <a:t/>
            </a:r>
            <a:endParaRPr/>
          </a:p>
        </p:txBody>
      </p:sp>
      <p:pic>
        <p:nvPicPr>
          <p:cNvPr id="160" name="Google Shape;160;p26"/>
          <p:cNvPicPr preferRelativeResize="0"/>
          <p:nvPr/>
        </p:nvPicPr>
        <p:blipFill>
          <a:blip r:embed="rId3">
            <a:alphaModFix/>
          </a:blip>
          <a:stretch>
            <a:fillRect/>
          </a:stretch>
        </p:blipFill>
        <p:spPr>
          <a:xfrm>
            <a:off x="5295398" y="1919038"/>
            <a:ext cx="3404149" cy="2112675"/>
          </a:xfrm>
          <a:prstGeom prst="rect">
            <a:avLst/>
          </a:prstGeom>
          <a:noFill/>
          <a:ln>
            <a:noFill/>
          </a:ln>
        </p:spPr>
      </p:pic>
      <p:pic>
        <p:nvPicPr>
          <p:cNvPr id="161" name="Google Shape;161;p26"/>
          <p:cNvPicPr preferRelativeResize="0"/>
          <p:nvPr/>
        </p:nvPicPr>
        <p:blipFill>
          <a:blip r:embed="rId4">
            <a:alphaModFix/>
          </a:blip>
          <a:stretch>
            <a:fillRect/>
          </a:stretch>
        </p:blipFill>
        <p:spPr>
          <a:xfrm>
            <a:off x="585788" y="4110050"/>
            <a:ext cx="7972425" cy="666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471900" y="1151375"/>
            <a:ext cx="8222100" cy="767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Clr>
                <a:srgbClr val="000000"/>
              </a:buClr>
              <a:buSzPct val="41250"/>
              <a:buFont typeface="Arial"/>
              <a:buNone/>
            </a:pPr>
            <a:r>
              <a:rPr lang="en" sz="2400"/>
              <a:t>Grouping By Genre With Cross Validation</a:t>
            </a:r>
            <a:endParaRPr sz="2400"/>
          </a:p>
          <a:p>
            <a:pPr indent="0" lvl="0" marL="0" rtl="0" algn="l">
              <a:spcBef>
                <a:spcPts val="0"/>
              </a:spcBef>
              <a:spcAft>
                <a:spcPts val="0"/>
              </a:spcAft>
              <a:buClr>
                <a:srgbClr val="000000"/>
              </a:buClr>
              <a:buSzPct val="41250"/>
              <a:buFont typeface="Arial"/>
              <a:buNone/>
            </a:pPr>
            <a:r>
              <a:t/>
            </a:r>
            <a:endParaRPr sz="2400"/>
          </a:p>
          <a:p>
            <a:pPr indent="0" lvl="0" marL="0" rtl="0" algn="l">
              <a:spcBef>
                <a:spcPts val="0"/>
              </a:spcBef>
              <a:spcAft>
                <a:spcPts val="0"/>
              </a:spcAft>
              <a:buNone/>
            </a:pPr>
            <a:r>
              <a:t/>
            </a:r>
            <a:endParaRPr/>
          </a:p>
        </p:txBody>
      </p:sp>
      <p:sp>
        <p:nvSpPr>
          <p:cNvPr id="167" name="Google Shape;167;p27"/>
          <p:cNvSpPr txBox="1"/>
          <p:nvPr>
            <p:ph idx="1" type="body"/>
          </p:nvPr>
        </p:nvSpPr>
        <p:spPr>
          <a:xfrm>
            <a:off x="471900" y="1919075"/>
            <a:ext cx="4711200" cy="22197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chemeClr val="dk2"/>
              </a:buClr>
              <a:buSzPts val="1500"/>
              <a:buChar char="●"/>
            </a:pPr>
            <a:r>
              <a:rPr lang="en" sz="1500">
                <a:solidFill>
                  <a:schemeClr val="dk2"/>
                </a:solidFill>
              </a:rPr>
              <a:t>In an attempt to improve on the models grouped by genre, we apply cross validation.</a:t>
            </a:r>
            <a:endParaRPr sz="1500">
              <a:solidFill>
                <a:schemeClr val="dk2"/>
              </a:solidFill>
            </a:endParaRPr>
          </a:p>
          <a:p>
            <a:pPr indent="-323850" lvl="0" marL="457200" rtl="0" algn="l">
              <a:spcBef>
                <a:spcPts val="0"/>
              </a:spcBef>
              <a:spcAft>
                <a:spcPts val="0"/>
              </a:spcAft>
              <a:buClr>
                <a:schemeClr val="dk2"/>
              </a:buClr>
              <a:buSzPts val="1500"/>
              <a:buChar char="●"/>
            </a:pPr>
            <a:r>
              <a:rPr lang="en" sz="1500">
                <a:solidFill>
                  <a:schemeClr val="dk2"/>
                </a:solidFill>
              </a:rPr>
              <a:t>However, this was a failure in most genres as both the MSE and RMSE increased.</a:t>
            </a:r>
            <a:endParaRPr sz="1500">
              <a:solidFill>
                <a:schemeClr val="dk2"/>
              </a:solidFill>
            </a:endParaRPr>
          </a:p>
          <a:p>
            <a:pPr indent="-323850" lvl="0" marL="457200" rtl="0" algn="l">
              <a:spcBef>
                <a:spcPts val="0"/>
              </a:spcBef>
              <a:spcAft>
                <a:spcPts val="0"/>
              </a:spcAft>
              <a:buClr>
                <a:schemeClr val="dk2"/>
              </a:buClr>
              <a:buSzPts val="1500"/>
              <a:buChar char="●"/>
            </a:pPr>
            <a:r>
              <a:rPr lang="en" sz="1500">
                <a:solidFill>
                  <a:schemeClr val="dk2"/>
                </a:solidFill>
              </a:rPr>
              <a:t>On the </a:t>
            </a:r>
            <a:r>
              <a:rPr lang="en" sz="1500">
                <a:solidFill>
                  <a:schemeClr val="dk2"/>
                </a:solidFill>
              </a:rPr>
              <a:t>other hand, as expected, the MSE and RMSE of horror movies improved minorly by 2*10^114 in MSE and 1 million in RMSE.</a:t>
            </a:r>
            <a:endParaRPr sz="1500">
              <a:solidFill>
                <a:schemeClr val="dk2"/>
              </a:solidFill>
            </a:endParaRPr>
          </a:p>
        </p:txBody>
      </p:sp>
      <p:pic>
        <p:nvPicPr>
          <p:cNvPr id="168" name="Google Shape;168;p27"/>
          <p:cNvPicPr preferRelativeResize="0"/>
          <p:nvPr/>
        </p:nvPicPr>
        <p:blipFill>
          <a:blip r:embed="rId3">
            <a:alphaModFix/>
          </a:blip>
          <a:stretch>
            <a:fillRect/>
          </a:stretch>
        </p:blipFill>
        <p:spPr>
          <a:xfrm>
            <a:off x="5183050" y="1811922"/>
            <a:ext cx="3510959" cy="2477100"/>
          </a:xfrm>
          <a:prstGeom prst="rect">
            <a:avLst/>
          </a:prstGeom>
          <a:noFill/>
          <a:ln>
            <a:noFill/>
          </a:ln>
        </p:spPr>
      </p:pic>
      <p:pic>
        <p:nvPicPr>
          <p:cNvPr id="169" name="Google Shape;169;p27"/>
          <p:cNvPicPr preferRelativeResize="0"/>
          <p:nvPr/>
        </p:nvPicPr>
        <p:blipFill>
          <a:blip r:embed="rId4">
            <a:alphaModFix/>
          </a:blip>
          <a:stretch>
            <a:fillRect/>
          </a:stretch>
        </p:blipFill>
        <p:spPr>
          <a:xfrm>
            <a:off x="392013" y="4289025"/>
            <a:ext cx="8381876" cy="767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ph type="title"/>
          </p:nvPr>
        </p:nvSpPr>
        <p:spPr>
          <a:xfrm>
            <a:off x="226078" y="357800"/>
            <a:ext cx="2808000" cy="9534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Limited Success- Grouping by budget</a:t>
            </a:r>
            <a:endParaRPr/>
          </a:p>
        </p:txBody>
      </p:sp>
      <p:sp>
        <p:nvSpPr>
          <p:cNvPr id="175" name="Google Shape;175;p28"/>
          <p:cNvSpPr txBox="1"/>
          <p:nvPr>
            <p:ph idx="1" type="body"/>
          </p:nvPr>
        </p:nvSpPr>
        <p:spPr>
          <a:xfrm>
            <a:off x="226075" y="1465800"/>
            <a:ext cx="2808000" cy="3163500"/>
          </a:xfrm>
          <a:prstGeom prst="rect">
            <a:avLst/>
          </a:prstGeom>
        </p:spPr>
        <p:txBody>
          <a:bodyPr anchorCtr="0" anchor="t" bIns="91425" lIns="91425" spcFirstLastPara="1" rIns="91425" wrap="square" tIns="91425">
            <a:normAutofit lnSpcReduction="10000"/>
          </a:bodyPr>
          <a:lstStyle/>
          <a:p>
            <a:pPr indent="-304800" lvl="0" marL="457200" rtl="0" algn="l">
              <a:spcBef>
                <a:spcPts val="0"/>
              </a:spcBef>
              <a:spcAft>
                <a:spcPts val="0"/>
              </a:spcAft>
              <a:buSzPts val="1200"/>
              <a:buChar char="-"/>
            </a:pPr>
            <a:r>
              <a:rPr lang="en"/>
              <a:t>Budget Classes , under 15 million USD, 15 million - 105 million USD, and Over 105 million USD, and train on each.</a:t>
            </a:r>
            <a:endParaRPr/>
          </a:p>
          <a:p>
            <a:pPr indent="-304800" lvl="0" marL="457200" rtl="0" algn="l">
              <a:spcBef>
                <a:spcPts val="0"/>
              </a:spcBef>
              <a:spcAft>
                <a:spcPts val="0"/>
              </a:spcAft>
              <a:buSzPts val="1200"/>
              <a:buChar char="-"/>
            </a:pPr>
            <a:r>
              <a:rPr lang="en"/>
              <a:t>Almost identical for movies with budget under 105 million USD</a:t>
            </a:r>
            <a:endParaRPr/>
          </a:p>
          <a:p>
            <a:pPr indent="-304800" lvl="0" marL="457200" rtl="0" algn="l">
              <a:spcBef>
                <a:spcPts val="0"/>
              </a:spcBef>
              <a:spcAft>
                <a:spcPts val="0"/>
              </a:spcAft>
              <a:buSzPts val="1200"/>
              <a:buChar char="-"/>
            </a:pPr>
            <a:r>
              <a:rPr lang="en"/>
              <a:t> Over 105 million Model 1  RMSE: 312 million</a:t>
            </a:r>
            <a:endParaRPr/>
          </a:p>
          <a:p>
            <a:pPr indent="-304800" lvl="0" marL="457200" rtl="0" algn="l">
              <a:spcBef>
                <a:spcPts val="0"/>
              </a:spcBef>
              <a:spcAft>
                <a:spcPts val="0"/>
              </a:spcAft>
              <a:buSzPts val="1200"/>
              <a:buChar char="-"/>
            </a:pPr>
            <a:r>
              <a:rPr lang="en"/>
              <a:t> where training on data3 alone 292 million</a:t>
            </a:r>
            <a:endParaRPr/>
          </a:p>
          <a:p>
            <a:pPr indent="-304800" lvl="0" marL="457200" rtl="0" algn="l">
              <a:spcBef>
                <a:spcPts val="0"/>
              </a:spcBef>
              <a:spcAft>
                <a:spcPts val="0"/>
              </a:spcAft>
              <a:buSzPts val="1200"/>
              <a:buChar char="-"/>
            </a:pPr>
            <a:r>
              <a:rPr lang="en"/>
              <a:t> so that gave a 6.4 percent improvement, perhaps still not enough to pass Occam's Razor Test.</a:t>
            </a:r>
            <a:endParaRPr/>
          </a:p>
        </p:txBody>
      </p:sp>
      <p:pic>
        <p:nvPicPr>
          <p:cNvPr id="176" name="Google Shape;176;p28"/>
          <p:cNvPicPr preferRelativeResize="0"/>
          <p:nvPr/>
        </p:nvPicPr>
        <p:blipFill>
          <a:blip r:embed="rId3">
            <a:alphaModFix/>
          </a:blip>
          <a:stretch>
            <a:fillRect/>
          </a:stretch>
        </p:blipFill>
        <p:spPr>
          <a:xfrm>
            <a:off x="4122578" y="50325"/>
            <a:ext cx="3676650" cy="2600325"/>
          </a:xfrm>
          <a:prstGeom prst="rect">
            <a:avLst/>
          </a:prstGeom>
          <a:noFill/>
          <a:ln>
            <a:noFill/>
          </a:ln>
        </p:spPr>
      </p:pic>
      <p:sp>
        <p:nvSpPr>
          <p:cNvPr id="177" name="Google Shape;177;p28"/>
          <p:cNvSpPr txBox="1"/>
          <p:nvPr/>
        </p:nvSpPr>
        <p:spPr>
          <a:xfrm>
            <a:off x="3908400" y="3231025"/>
            <a:ext cx="3402300" cy="14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High budget movies -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Model 1 trendline is red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2.57 x budget</a:t>
            </a:r>
            <a:r>
              <a:rPr lang="en" sz="1050">
                <a:solidFill>
                  <a:srgbClr val="202122"/>
                </a:solidFill>
                <a:highlight>
                  <a:srgbClr val="FDFDFD"/>
                </a:highlight>
              </a:rPr>
              <a:t>+12.17million</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Exclusively trained trendline is black</a:t>
            </a:r>
            <a:endParaRPr>
              <a:latin typeface="Roboto"/>
              <a:ea typeface="Roboto"/>
              <a:cs typeface="Roboto"/>
              <a:sym typeface="Roboto"/>
            </a:endParaRPr>
          </a:p>
          <a:p>
            <a:pPr indent="0" lvl="0" marL="0" rtl="0" algn="l">
              <a:spcBef>
                <a:spcPts val="0"/>
              </a:spcBef>
              <a:spcAft>
                <a:spcPts val="0"/>
              </a:spcAft>
              <a:buNone/>
            </a:pPr>
            <a:r>
              <a:rPr lang="en" sz="1050">
                <a:solidFill>
                  <a:srgbClr val="202122"/>
                </a:solidFill>
                <a:highlight>
                  <a:srgbClr val="FDFDFD"/>
                </a:highlight>
              </a:rPr>
              <a:t>3.95 x budget - 125.59 million</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178" name="Google Shape;178;p28"/>
          <p:cNvPicPr preferRelativeResize="0"/>
          <p:nvPr/>
        </p:nvPicPr>
        <p:blipFill>
          <a:blip r:embed="rId4">
            <a:alphaModFix/>
          </a:blip>
          <a:stretch>
            <a:fillRect/>
          </a:stretch>
        </p:blipFill>
        <p:spPr>
          <a:xfrm>
            <a:off x="3858075" y="2650650"/>
            <a:ext cx="4100949" cy="404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236125" y="1173075"/>
            <a:ext cx="2833800" cy="9534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A Very Simple Model (You can calculate in your head / The average 15 year old </a:t>
            </a:r>
            <a:r>
              <a:rPr lang="en"/>
              <a:t>could understand</a:t>
            </a:r>
            <a:r>
              <a:rPr lang="en"/>
              <a:t>)</a:t>
            </a:r>
            <a:endParaRPr/>
          </a:p>
        </p:txBody>
      </p:sp>
      <p:sp>
        <p:nvSpPr>
          <p:cNvPr id="184" name="Google Shape;184;p29"/>
          <p:cNvSpPr txBox="1"/>
          <p:nvPr/>
        </p:nvSpPr>
        <p:spPr>
          <a:xfrm>
            <a:off x="4512325" y="463000"/>
            <a:ext cx="3402300" cy="19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 </a:t>
            </a:r>
            <a:endParaRPr>
              <a:latin typeface="Roboto"/>
              <a:ea typeface="Roboto"/>
              <a:cs typeface="Roboto"/>
              <a:sym typeface="Roboto"/>
            </a:endParaRPr>
          </a:p>
          <a:p>
            <a:pPr indent="0" lvl="0" marL="0" rtl="0" algn="l">
              <a:spcBef>
                <a:spcPts val="0"/>
              </a:spcBef>
              <a:spcAft>
                <a:spcPts val="0"/>
              </a:spcAft>
              <a:buNone/>
            </a:pPr>
            <a:r>
              <a:rPr i="1" lang="en">
                <a:latin typeface="Roboto"/>
                <a:ea typeface="Roboto"/>
                <a:cs typeface="Roboto"/>
                <a:sym typeface="Roboto"/>
              </a:rPr>
              <a:t>2.57 x budget</a:t>
            </a:r>
            <a:r>
              <a:rPr i="1" lang="en" sz="1050">
                <a:solidFill>
                  <a:srgbClr val="202122"/>
                </a:solidFill>
                <a:highlight>
                  <a:srgbClr val="FDFDFD"/>
                </a:highlight>
              </a:rPr>
              <a:t>+12.17million</a:t>
            </a:r>
            <a:endParaRPr i="1">
              <a:latin typeface="Roboto"/>
              <a:ea typeface="Roboto"/>
              <a:cs typeface="Roboto"/>
              <a:sym typeface="Roboto"/>
            </a:endParaRPr>
          </a:p>
          <a:p>
            <a:pPr indent="0" lvl="0" marL="0" rtl="0" algn="l">
              <a:spcBef>
                <a:spcPts val="0"/>
              </a:spcBef>
              <a:spcAft>
                <a:spcPts val="0"/>
              </a:spcAft>
              <a:buNone/>
            </a:pPr>
            <a:r>
              <a:t/>
            </a:r>
            <a:endParaRPr i="1">
              <a:latin typeface="Roboto"/>
              <a:ea typeface="Roboto"/>
              <a:cs typeface="Roboto"/>
              <a:sym typeface="Roboto"/>
            </a:endParaRPr>
          </a:p>
          <a:p>
            <a:pPr indent="0" lvl="0" marL="0" rtl="0" algn="l">
              <a:spcBef>
                <a:spcPts val="0"/>
              </a:spcBef>
              <a:spcAft>
                <a:spcPts val="0"/>
              </a:spcAft>
              <a:buNone/>
            </a:pPr>
            <a:r>
              <a:rPr i="1" lang="en" sz="1050">
                <a:solidFill>
                  <a:srgbClr val="202122"/>
                </a:solidFill>
                <a:highlight>
                  <a:srgbClr val="FDFDFD"/>
                </a:highlight>
              </a:rPr>
              <a:t>3.95 x budget - 125.59 million</a:t>
            </a:r>
            <a:endParaRPr i="1" sz="1050">
              <a:solidFill>
                <a:srgbClr val="202122"/>
              </a:solidFill>
              <a:highlight>
                <a:srgbClr val="FDFDFD"/>
              </a:highlight>
            </a:endParaRPr>
          </a:p>
          <a:p>
            <a:pPr indent="0" lvl="0" marL="0" rtl="0" algn="l">
              <a:spcBef>
                <a:spcPts val="0"/>
              </a:spcBef>
              <a:spcAft>
                <a:spcPts val="0"/>
              </a:spcAft>
              <a:buNone/>
            </a:pPr>
            <a:r>
              <a:t/>
            </a:r>
            <a:endParaRPr sz="1050">
              <a:solidFill>
                <a:srgbClr val="202122"/>
              </a:solidFill>
              <a:highlight>
                <a:srgbClr val="FDFDFD"/>
              </a:highlight>
            </a:endParaRPr>
          </a:p>
          <a:p>
            <a:pPr indent="0" lvl="0" marL="0" rtl="0" algn="l">
              <a:spcBef>
                <a:spcPts val="0"/>
              </a:spcBef>
              <a:spcAft>
                <a:spcPts val="0"/>
              </a:spcAft>
              <a:buNone/>
            </a:pPr>
            <a:r>
              <a:rPr b="1" lang="en" sz="1350">
                <a:solidFill>
                  <a:srgbClr val="202122"/>
                </a:solidFill>
                <a:highlight>
                  <a:srgbClr val="FDFDFD"/>
                </a:highlight>
              </a:rPr>
              <a:t>How about: </a:t>
            </a:r>
            <a:r>
              <a:rPr b="1" i="1" lang="en" sz="1350">
                <a:solidFill>
                  <a:srgbClr val="202122"/>
                </a:solidFill>
                <a:highlight>
                  <a:srgbClr val="FDFDFD"/>
                </a:highlight>
              </a:rPr>
              <a:t>Revenue = 3 x Budget ?</a:t>
            </a:r>
            <a:endParaRPr b="1" i="1" sz="1350">
              <a:solidFill>
                <a:srgbClr val="202122"/>
              </a:solidFill>
              <a:highlight>
                <a:srgbClr val="FDFDFD"/>
              </a:highlight>
            </a:endParaRPr>
          </a:p>
          <a:p>
            <a:pPr indent="0" lvl="0" marL="0" rtl="0" algn="l">
              <a:spcBef>
                <a:spcPts val="0"/>
              </a:spcBef>
              <a:spcAft>
                <a:spcPts val="0"/>
              </a:spcAft>
              <a:buNone/>
            </a:pPr>
            <a:r>
              <a:t/>
            </a:r>
            <a:endParaRPr b="1" sz="1350">
              <a:solidFill>
                <a:srgbClr val="202122"/>
              </a:solidFill>
              <a:highlight>
                <a:srgbClr val="FDFDFD"/>
              </a:highlight>
            </a:endParaRPr>
          </a:p>
          <a:p>
            <a:pPr indent="0" lvl="0" marL="0" rtl="0" algn="l">
              <a:spcBef>
                <a:spcPts val="0"/>
              </a:spcBef>
              <a:spcAft>
                <a:spcPts val="0"/>
              </a:spcAft>
              <a:buNone/>
            </a:pPr>
            <a:r>
              <a:t/>
            </a:r>
            <a:endParaRPr b="1" sz="1350">
              <a:solidFill>
                <a:srgbClr val="202122"/>
              </a:solidFill>
              <a:highlight>
                <a:srgbClr val="FDFDFD"/>
              </a:highlight>
            </a:endParaRPr>
          </a:p>
          <a:p>
            <a:pPr indent="0" lvl="0" marL="0" rtl="0" algn="l">
              <a:spcBef>
                <a:spcPts val="0"/>
              </a:spcBef>
              <a:spcAft>
                <a:spcPts val="0"/>
              </a:spcAft>
              <a:buNone/>
            </a:pPr>
            <a:r>
              <a:t/>
            </a:r>
            <a:endParaRPr>
              <a:latin typeface="Roboto"/>
              <a:ea typeface="Roboto"/>
              <a:cs typeface="Roboto"/>
              <a:sym typeface="Roboto"/>
            </a:endParaRPr>
          </a:p>
        </p:txBody>
      </p:sp>
      <p:pic>
        <p:nvPicPr>
          <p:cNvPr id="185" name="Google Shape;185;p29"/>
          <p:cNvPicPr preferRelativeResize="0"/>
          <p:nvPr/>
        </p:nvPicPr>
        <p:blipFill>
          <a:blip r:embed="rId3">
            <a:alphaModFix/>
          </a:blip>
          <a:stretch>
            <a:fillRect/>
          </a:stretch>
        </p:blipFill>
        <p:spPr>
          <a:xfrm>
            <a:off x="3422300" y="1893925"/>
            <a:ext cx="5146550" cy="473675"/>
          </a:xfrm>
          <a:prstGeom prst="rect">
            <a:avLst/>
          </a:prstGeom>
          <a:noFill/>
          <a:ln>
            <a:noFill/>
          </a:ln>
        </p:spPr>
      </p:pic>
      <p:pic>
        <p:nvPicPr>
          <p:cNvPr id="186" name="Google Shape;186;p29"/>
          <p:cNvPicPr preferRelativeResize="0"/>
          <p:nvPr/>
        </p:nvPicPr>
        <p:blipFill>
          <a:blip r:embed="rId4">
            <a:alphaModFix/>
          </a:blip>
          <a:stretch>
            <a:fillRect/>
          </a:stretch>
        </p:blipFill>
        <p:spPr>
          <a:xfrm>
            <a:off x="4288550" y="2530075"/>
            <a:ext cx="3626071" cy="2471100"/>
          </a:xfrm>
          <a:prstGeom prst="rect">
            <a:avLst/>
          </a:prstGeom>
          <a:noFill/>
          <a:ln>
            <a:noFill/>
          </a:ln>
        </p:spPr>
      </p:pic>
      <p:sp>
        <p:nvSpPr>
          <p:cNvPr id="187" name="Google Shape;187;p29"/>
          <p:cNvSpPr txBox="1"/>
          <p:nvPr/>
        </p:nvSpPr>
        <p:spPr>
          <a:xfrm>
            <a:off x="452950" y="2456200"/>
            <a:ext cx="1711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DFDFD"/>
                </a:solidFill>
                <a:latin typeface="Roboto"/>
                <a:ea typeface="Roboto"/>
                <a:cs typeface="Roboto"/>
                <a:sym typeface="Roboto"/>
              </a:rPr>
              <a:t>Easily Passes Occam’s Razor</a:t>
            </a:r>
            <a:endParaRPr>
              <a:solidFill>
                <a:srgbClr val="FDFDFD"/>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0"/>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Simple Analysis</a:t>
            </a:r>
            <a:endParaRPr/>
          </a:p>
        </p:txBody>
      </p:sp>
      <p:sp>
        <p:nvSpPr>
          <p:cNvPr id="193" name="Google Shape;193;p30"/>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04800" lvl="0" marL="457200" rtl="0" algn="l">
              <a:spcBef>
                <a:spcPts val="1200"/>
              </a:spcBef>
              <a:spcAft>
                <a:spcPts val="0"/>
              </a:spcAft>
              <a:buSzPts val="1200"/>
              <a:buChar char="-"/>
            </a:pPr>
            <a:r>
              <a:rPr lang="en"/>
              <a:t>But perhaps keep in mind this may not apply to “home-made movies”</a:t>
            </a:r>
            <a:endParaRPr/>
          </a:p>
        </p:txBody>
      </p:sp>
      <p:sp>
        <p:nvSpPr>
          <p:cNvPr id="194" name="Google Shape;194;p30"/>
          <p:cNvSpPr txBox="1"/>
          <p:nvPr/>
        </p:nvSpPr>
        <p:spPr>
          <a:xfrm>
            <a:off x="3834975" y="332175"/>
            <a:ext cx="5022600" cy="38481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i="1" lang="en">
                <a:latin typeface="Roboto"/>
                <a:ea typeface="Roboto"/>
                <a:cs typeface="Roboto"/>
                <a:sym typeface="Roboto"/>
              </a:rPr>
              <a:t>Profit = Revenue - Budget</a:t>
            </a:r>
            <a:endParaRPr i="1">
              <a:latin typeface="Roboto"/>
              <a:ea typeface="Roboto"/>
              <a:cs typeface="Roboto"/>
              <a:sym typeface="Roboto"/>
            </a:endParaRPr>
          </a:p>
          <a:p>
            <a:pPr indent="0" lvl="0" marL="0" rtl="0" algn="l">
              <a:lnSpc>
                <a:spcPct val="200000"/>
              </a:lnSpc>
              <a:spcBef>
                <a:spcPts val="0"/>
              </a:spcBef>
              <a:spcAft>
                <a:spcPts val="0"/>
              </a:spcAft>
              <a:buNone/>
            </a:pPr>
            <a:r>
              <a:rPr i="1" lang="en">
                <a:latin typeface="Roboto"/>
                <a:ea typeface="Roboto"/>
                <a:cs typeface="Roboto"/>
                <a:sym typeface="Roboto"/>
              </a:rPr>
              <a:t>Revenue = 3 x Budget (± $42 Million)</a:t>
            </a:r>
            <a:endParaRPr i="1">
              <a:latin typeface="Roboto"/>
              <a:ea typeface="Roboto"/>
              <a:cs typeface="Roboto"/>
              <a:sym typeface="Roboto"/>
            </a:endParaRPr>
          </a:p>
          <a:p>
            <a:pPr indent="0" lvl="0" marL="0" rtl="0" algn="l">
              <a:lnSpc>
                <a:spcPct val="200000"/>
              </a:lnSpc>
              <a:spcBef>
                <a:spcPts val="0"/>
              </a:spcBef>
              <a:spcAft>
                <a:spcPts val="0"/>
              </a:spcAft>
              <a:buNone/>
            </a:pPr>
            <a:r>
              <a:rPr i="1" lang="en">
                <a:latin typeface="Roboto"/>
                <a:ea typeface="Roboto"/>
                <a:cs typeface="Roboto"/>
                <a:sym typeface="Roboto"/>
              </a:rPr>
              <a:t>Profit  = 3 x Budget - Budget</a:t>
            </a:r>
            <a:endParaRPr i="1">
              <a:latin typeface="Roboto"/>
              <a:ea typeface="Roboto"/>
              <a:cs typeface="Roboto"/>
              <a:sym typeface="Roboto"/>
            </a:endParaRPr>
          </a:p>
          <a:p>
            <a:pPr indent="0" lvl="0" marL="0" rtl="0" algn="l">
              <a:lnSpc>
                <a:spcPct val="200000"/>
              </a:lnSpc>
              <a:spcBef>
                <a:spcPts val="0"/>
              </a:spcBef>
              <a:spcAft>
                <a:spcPts val="0"/>
              </a:spcAft>
              <a:buNone/>
            </a:pPr>
            <a:r>
              <a:rPr i="1" lang="en">
                <a:latin typeface="Roboto"/>
                <a:ea typeface="Roboto"/>
                <a:cs typeface="Roboto"/>
                <a:sym typeface="Roboto"/>
              </a:rPr>
              <a:t>Profit = 2 x Budget</a:t>
            </a:r>
            <a:endParaRPr i="1">
              <a:latin typeface="Roboto"/>
              <a:ea typeface="Roboto"/>
              <a:cs typeface="Roboto"/>
              <a:sym typeface="Roboto"/>
            </a:endParaRPr>
          </a:p>
          <a:p>
            <a:pPr indent="0" lvl="0" marL="0" rtl="0" algn="l">
              <a:lnSpc>
                <a:spcPct val="200000"/>
              </a:lnSpc>
              <a:spcBef>
                <a:spcPts val="0"/>
              </a:spcBef>
              <a:spcAft>
                <a:spcPts val="0"/>
              </a:spcAft>
              <a:buNone/>
            </a:pPr>
            <a:r>
              <a:rPr i="1" lang="en">
                <a:latin typeface="Roboto"/>
                <a:ea typeface="Roboto"/>
                <a:cs typeface="Roboto"/>
                <a:sym typeface="Roboto"/>
              </a:rPr>
              <a:t>Expected ROI = (Profit / Cost) = 200%</a:t>
            </a:r>
            <a:endParaRPr i="1">
              <a:latin typeface="Roboto"/>
              <a:ea typeface="Roboto"/>
              <a:cs typeface="Roboto"/>
              <a:sym typeface="Roboto"/>
            </a:endParaRPr>
          </a:p>
          <a:p>
            <a:pPr indent="0" lvl="0" marL="0" rtl="0" algn="l">
              <a:lnSpc>
                <a:spcPct val="200000"/>
              </a:lnSpc>
              <a:spcBef>
                <a:spcPts val="0"/>
              </a:spcBef>
              <a:spcAft>
                <a:spcPts val="0"/>
              </a:spcAft>
              <a:buNone/>
            </a:pPr>
            <a:r>
              <a:rPr lang="en">
                <a:latin typeface="Roboto"/>
                <a:ea typeface="Roboto"/>
                <a:cs typeface="Roboto"/>
                <a:sym typeface="Roboto"/>
              </a:rPr>
              <a:t>Ex. $50 million budget movie</a:t>
            </a:r>
            <a:endParaRPr>
              <a:latin typeface="Roboto"/>
              <a:ea typeface="Roboto"/>
              <a:cs typeface="Roboto"/>
              <a:sym typeface="Roboto"/>
            </a:endParaRPr>
          </a:p>
          <a:p>
            <a:pPr indent="0" lvl="0" marL="0" rtl="0" algn="l">
              <a:lnSpc>
                <a:spcPct val="200000"/>
              </a:lnSpc>
              <a:spcBef>
                <a:spcPts val="0"/>
              </a:spcBef>
              <a:spcAft>
                <a:spcPts val="0"/>
              </a:spcAft>
              <a:buNone/>
            </a:pPr>
            <a:r>
              <a:rPr lang="en">
                <a:latin typeface="Roboto"/>
                <a:ea typeface="Roboto"/>
                <a:cs typeface="Roboto"/>
                <a:sym typeface="Roboto"/>
              </a:rPr>
              <a:t>Revenue = $ 50 Million x 3 = $ 150 Million </a:t>
            </a:r>
            <a:r>
              <a:rPr i="1" lang="en">
                <a:latin typeface="Roboto"/>
                <a:ea typeface="Roboto"/>
                <a:cs typeface="Roboto"/>
                <a:sym typeface="Roboto"/>
              </a:rPr>
              <a:t>(± $42 Million)</a:t>
            </a:r>
            <a:endParaRPr>
              <a:latin typeface="Roboto"/>
              <a:ea typeface="Roboto"/>
              <a:cs typeface="Roboto"/>
              <a:sym typeface="Roboto"/>
            </a:endParaRPr>
          </a:p>
          <a:p>
            <a:pPr indent="0" lvl="0" marL="0" rtl="0" algn="l">
              <a:lnSpc>
                <a:spcPct val="200000"/>
              </a:lnSpc>
              <a:spcBef>
                <a:spcPts val="0"/>
              </a:spcBef>
              <a:spcAft>
                <a:spcPts val="0"/>
              </a:spcAft>
              <a:buNone/>
            </a:pPr>
            <a:r>
              <a:rPr lang="en">
                <a:latin typeface="Roboto"/>
                <a:ea typeface="Roboto"/>
                <a:cs typeface="Roboto"/>
                <a:sym typeface="Roboto"/>
              </a:rPr>
              <a:t>Profit = $100 Million Dollars </a:t>
            </a:r>
            <a:r>
              <a:rPr i="1" lang="en">
                <a:latin typeface="Roboto"/>
                <a:ea typeface="Roboto"/>
                <a:cs typeface="Roboto"/>
                <a:sym typeface="Roboto"/>
              </a:rPr>
              <a:t>(± $42 Million)</a:t>
            </a:r>
            <a:endParaRPr>
              <a:latin typeface="Roboto"/>
              <a:ea typeface="Roboto"/>
              <a:cs typeface="Roboto"/>
              <a:sym typeface="Roboto"/>
            </a:endParaRPr>
          </a:p>
          <a:p>
            <a:pPr indent="0" lvl="0" marL="0" rtl="0" algn="l">
              <a:lnSpc>
                <a:spcPct val="200000"/>
              </a:lnSpc>
              <a:spcBef>
                <a:spcPts val="0"/>
              </a:spcBef>
              <a:spcAft>
                <a:spcPts val="0"/>
              </a:spcAft>
              <a:buNone/>
            </a:pPr>
            <a:r>
              <a:rPr lang="en">
                <a:latin typeface="Roboto"/>
                <a:ea typeface="Roboto"/>
                <a:cs typeface="Roboto"/>
                <a:sym typeface="Roboto"/>
              </a:rPr>
              <a:t>Median error of prediction is 42 Million</a:t>
            </a:r>
            <a:endParaRPr>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Final point</a:t>
            </a:r>
            <a:endParaRPr/>
          </a:p>
        </p:txBody>
      </p:sp>
      <p:sp>
        <p:nvSpPr>
          <p:cNvPr id="200" name="Google Shape;200;p31"/>
          <p:cNvSpPr txBox="1"/>
          <p:nvPr>
            <p:ph idx="1" type="subTitle"/>
          </p:nvPr>
        </p:nvSpPr>
        <p:spPr>
          <a:xfrm>
            <a:off x="265500" y="2779467"/>
            <a:ext cx="4045200" cy="1235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Why not able to build a more accurate model?</a:t>
            </a:r>
            <a:endParaRPr/>
          </a:p>
        </p:txBody>
      </p:sp>
      <p:pic>
        <p:nvPicPr>
          <p:cNvPr descr="Black and white image of ladder handles coming out of the water onto a floating dock" id="201" name="Google Shape;201;p31"/>
          <p:cNvPicPr preferRelativeResize="0"/>
          <p:nvPr/>
        </p:nvPicPr>
        <p:blipFill rotWithShape="1">
          <a:blip r:embed="rId3">
            <a:alphaModFix/>
          </a:blip>
          <a:srcRect b="2669" l="27777" r="9107" t="2669"/>
          <a:stretch/>
        </p:blipFill>
        <p:spPr>
          <a:xfrm>
            <a:off x="5355300" y="1069050"/>
            <a:ext cx="3005395" cy="30053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74" name="Google Shape;74;p14"/>
          <p:cNvSpPr txBox="1"/>
          <p:nvPr>
            <p:ph idx="1" type="body"/>
          </p:nvPr>
        </p:nvSpPr>
        <p:spPr>
          <a:xfrm>
            <a:off x="460950" y="1929150"/>
            <a:ext cx="82221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-Film industry is developing rapidly, the movie revenue is growing. </a:t>
            </a:r>
            <a:endParaRPr/>
          </a:p>
          <a:p>
            <a:pPr indent="0" lvl="0" marL="0" rtl="0" algn="l">
              <a:spcBef>
                <a:spcPts val="1200"/>
              </a:spcBef>
              <a:spcAft>
                <a:spcPts val="0"/>
              </a:spcAft>
              <a:buNone/>
            </a:pPr>
            <a:r>
              <a:rPr lang="en"/>
              <a:t>-There are many factors affecting the revenue of a film. </a:t>
            </a:r>
            <a:endParaRPr/>
          </a:p>
          <a:p>
            <a:pPr indent="0" lvl="0" marL="0" rtl="0" algn="l">
              <a:spcBef>
                <a:spcPts val="1200"/>
              </a:spcBef>
              <a:spcAft>
                <a:spcPts val="1200"/>
              </a:spcAft>
              <a:buNone/>
            </a:pPr>
            <a:r>
              <a:rPr lang="en"/>
              <a:t>-We have built a few data-driven (not ad hoc) models to predict revenue.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2"/>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100"/>
              <a:t>How to improve our models</a:t>
            </a:r>
            <a:r>
              <a:rPr lang="en" sz="2100"/>
              <a:t>?</a:t>
            </a:r>
            <a:endParaRPr/>
          </a:p>
        </p:txBody>
      </p:sp>
      <p:sp>
        <p:nvSpPr>
          <p:cNvPr id="207" name="Google Shape;207;p32"/>
          <p:cNvSpPr txBox="1"/>
          <p:nvPr/>
        </p:nvSpPr>
        <p:spPr>
          <a:xfrm>
            <a:off x="98250" y="684025"/>
            <a:ext cx="8826600" cy="28782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lt2"/>
              </a:buClr>
              <a:buSzPts val="1400"/>
              <a:buChar char="●"/>
            </a:pPr>
            <a:r>
              <a:rPr lang="en">
                <a:solidFill>
                  <a:schemeClr val="lt2"/>
                </a:solidFill>
              </a:rPr>
              <a:t>Revenue, although r=0.7 correlated with revenue, can only predict so much</a:t>
            </a:r>
            <a:endParaRPr>
              <a:solidFill>
                <a:schemeClr val="lt2"/>
              </a:solidFill>
            </a:endParaRPr>
          </a:p>
          <a:p>
            <a:pPr indent="-317500" lvl="0" marL="457200" rtl="0" algn="l">
              <a:lnSpc>
                <a:spcPct val="115000"/>
              </a:lnSpc>
              <a:spcBef>
                <a:spcPts val="0"/>
              </a:spcBef>
              <a:spcAft>
                <a:spcPts val="0"/>
              </a:spcAft>
              <a:buClr>
                <a:schemeClr val="lt2"/>
              </a:buClr>
              <a:buSzPts val="1400"/>
              <a:buChar char="●"/>
            </a:pPr>
            <a:r>
              <a:rPr lang="en">
                <a:solidFill>
                  <a:schemeClr val="lt2"/>
                </a:solidFill>
              </a:rPr>
              <a:t>Perhaps ad hoc models, will be more accurate</a:t>
            </a:r>
            <a:endParaRPr>
              <a:solidFill>
                <a:schemeClr val="lt2"/>
              </a:solidFill>
            </a:endParaRPr>
          </a:p>
          <a:p>
            <a:pPr indent="-317500" lvl="0" marL="457200" rtl="0" algn="l">
              <a:lnSpc>
                <a:spcPct val="115000"/>
              </a:lnSpc>
              <a:spcBef>
                <a:spcPts val="0"/>
              </a:spcBef>
              <a:spcAft>
                <a:spcPts val="0"/>
              </a:spcAft>
              <a:buClr>
                <a:schemeClr val="lt2"/>
              </a:buClr>
              <a:buSzPts val="1400"/>
              <a:buChar char="●"/>
            </a:pPr>
            <a:r>
              <a:rPr lang="en">
                <a:solidFill>
                  <a:schemeClr val="lt2"/>
                </a:solidFill>
              </a:rPr>
              <a:t>Consider actors (Pitt, Jolie, Hanks...), directors (Christopher Nolan, Steven Spielberg), franchises (Star Wars, Harry Potter, etc.) </a:t>
            </a:r>
            <a:endParaRPr>
              <a:solidFill>
                <a:schemeClr val="lt2"/>
              </a:solidFill>
            </a:endParaRPr>
          </a:p>
          <a:p>
            <a:pPr indent="-317500" lvl="0" marL="457200" rtl="0" algn="l">
              <a:lnSpc>
                <a:spcPct val="115000"/>
              </a:lnSpc>
              <a:spcBef>
                <a:spcPts val="0"/>
              </a:spcBef>
              <a:spcAft>
                <a:spcPts val="0"/>
              </a:spcAft>
              <a:buClr>
                <a:schemeClr val="lt2"/>
              </a:buClr>
              <a:buSzPts val="1400"/>
              <a:buChar char="●"/>
            </a:pPr>
            <a:r>
              <a:rPr lang="en">
                <a:solidFill>
                  <a:schemeClr val="lt2"/>
                </a:solidFill>
              </a:rPr>
              <a:t>The final model cannot provide accurate predictions, and we think the reason is that we do not apply other features such as genres, production companies to the model. </a:t>
            </a:r>
            <a:endParaRPr>
              <a:solidFill>
                <a:schemeClr val="lt2"/>
              </a:solidFill>
            </a:endParaRPr>
          </a:p>
          <a:p>
            <a:pPr indent="-317500" lvl="1" marL="914400" rtl="0" algn="l">
              <a:lnSpc>
                <a:spcPct val="115000"/>
              </a:lnSpc>
              <a:spcBef>
                <a:spcPts val="0"/>
              </a:spcBef>
              <a:spcAft>
                <a:spcPts val="0"/>
              </a:spcAft>
              <a:buClr>
                <a:schemeClr val="lt2"/>
              </a:buClr>
              <a:buSzPts val="1400"/>
              <a:buChar char="○"/>
            </a:pPr>
            <a:r>
              <a:rPr lang="en">
                <a:solidFill>
                  <a:schemeClr val="lt2"/>
                </a:solidFill>
              </a:rPr>
              <a:t>For example, if we have two movies that have same budgets, but they are produced by different production companies. One of them is produced by Marvel, but the other one is produced by an unknown company. Hence, the </a:t>
            </a:r>
            <a:r>
              <a:rPr lang="en">
                <a:solidFill>
                  <a:schemeClr val="lt2"/>
                </a:solidFill>
              </a:rPr>
              <a:t>possibility</a:t>
            </a:r>
            <a:r>
              <a:rPr lang="en">
                <a:solidFill>
                  <a:schemeClr val="lt2"/>
                </a:solidFill>
              </a:rPr>
              <a:t> that the movie produced by Marvel will have a higher revenue than the other one.</a:t>
            </a:r>
            <a:endParaRPr>
              <a:solidFill>
                <a:schemeClr val="lt2"/>
              </a:solidFill>
            </a:endParaRPr>
          </a:p>
          <a:p>
            <a:pPr indent="-317500" lvl="0" marL="457200" rtl="0" algn="l">
              <a:lnSpc>
                <a:spcPct val="115000"/>
              </a:lnSpc>
              <a:spcBef>
                <a:spcPts val="0"/>
              </a:spcBef>
              <a:spcAft>
                <a:spcPts val="0"/>
              </a:spcAft>
              <a:buClr>
                <a:schemeClr val="lt2"/>
              </a:buClr>
              <a:buSzPts val="1400"/>
              <a:buChar char="●"/>
            </a:pPr>
            <a:r>
              <a:rPr lang="en">
                <a:solidFill>
                  <a:schemeClr val="lt2"/>
                </a:solidFill>
              </a:rPr>
              <a:t>Hence, the other variables also play significant roles in movies' revenue.</a:t>
            </a:r>
            <a:endParaRPr>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3"/>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4800"/>
              <a:t>Not able to build a perfect model,</a:t>
            </a:r>
            <a:endParaRPr sz="4800"/>
          </a:p>
          <a:p>
            <a:pPr indent="0" lvl="0" marL="0" rtl="0" algn="l">
              <a:spcBef>
                <a:spcPts val="0"/>
              </a:spcBef>
              <a:spcAft>
                <a:spcPts val="0"/>
              </a:spcAft>
              <a:buNone/>
            </a:pPr>
            <a:r>
              <a:rPr lang="en" sz="4800"/>
              <a:t>But,</a:t>
            </a:r>
            <a:endParaRPr sz="4800"/>
          </a:p>
          <a:p>
            <a:pPr indent="0" lvl="0" marL="0" rtl="0" algn="l">
              <a:spcBef>
                <a:spcPts val="0"/>
              </a:spcBef>
              <a:spcAft>
                <a:spcPts val="0"/>
              </a:spcAft>
              <a:buNone/>
            </a:pPr>
            <a:r>
              <a:rPr lang="en" sz="4800"/>
              <a:t>able to build a useful model.</a:t>
            </a:r>
            <a:endParaRPr sz="4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4"/>
          <p:cNvSpPr txBox="1"/>
          <p:nvPr>
            <p:ph idx="4294967295" type="title"/>
          </p:nvPr>
        </p:nvSpPr>
        <p:spPr>
          <a:xfrm>
            <a:off x="773700" y="1663450"/>
            <a:ext cx="75966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2"/>
                </a:solidFill>
              </a:rPr>
              <a:t>“</a:t>
            </a:r>
            <a:r>
              <a:rPr lang="en" sz="2500">
                <a:solidFill>
                  <a:schemeClr val="lt2"/>
                </a:solidFill>
                <a:latin typeface="Arial"/>
                <a:ea typeface="Arial"/>
                <a:cs typeface="Arial"/>
                <a:sym typeface="Arial"/>
              </a:rPr>
              <a:t>All models are wrong, but some models are useful.</a:t>
            </a:r>
            <a:r>
              <a:rPr lang="en" sz="2500">
                <a:solidFill>
                  <a:schemeClr val="lt2"/>
                </a:solidFill>
              </a:rPr>
              <a:t>”</a:t>
            </a:r>
            <a:endParaRPr sz="2500">
              <a:solidFill>
                <a:schemeClr val="lt2"/>
              </a:solidFill>
            </a:endParaRPr>
          </a:p>
        </p:txBody>
      </p:sp>
      <p:cxnSp>
        <p:nvCxnSpPr>
          <p:cNvPr id="218" name="Google Shape;218;p34"/>
          <p:cNvCxnSpPr/>
          <p:nvPr/>
        </p:nvCxnSpPr>
        <p:spPr>
          <a:xfrm>
            <a:off x="4295550" y="2693400"/>
            <a:ext cx="552900" cy="0"/>
          </a:xfrm>
          <a:prstGeom prst="straightConnector1">
            <a:avLst/>
          </a:prstGeom>
          <a:noFill/>
          <a:ln cap="flat" cmpd="sng" w="28575">
            <a:solidFill>
              <a:schemeClr val="dk1"/>
            </a:solidFill>
            <a:prstDash val="solid"/>
            <a:round/>
            <a:headEnd len="sm" w="sm" type="none"/>
            <a:tailEnd len="sm" w="sm" type="none"/>
          </a:ln>
        </p:spPr>
      </p:cxnSp>
      <p:sp>
        <p:nvSpPr>
          <p:cNvPr id="219" name="Google Shape;219;p34"/>
          <p:cNvSpPr txBox="1"/>
          <p:nvPr>
            <p:ph idx="4294967295" type="body"/>
          </p:nvPr>
        </p:nvSpPr>
        <p:spPr>
          <a:xfrm>
            <a:off x="773700" y="2961650"/>
            <a:ext cx="7596600" cy="5184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rPr lang="en"/>
              <a:t>- </a:t>
            </a:r>
            <a:r>
              <a:rPr lang="en" sz="1400">
                <a:latin typeface="Arial"/>
                <a:ea typeface="Arial"/>
                <a:cs typeface="Arial"/>
                <a:sym typeface="Arial"/>
              </a:rPr>
              <a:t>George Box (1919-2013)</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5"/>
          <p:cNvSpPr txBox="1"/>
          <p:nvPr>
            <p:ph type="title"/>
          </p:nvPr>
        </p:nvSpPr>
        <p:spPr>
          <a:xfrm>
            <a:off x="161103" y="2241925"/>
            <a:ext cx="2808000" cy="6465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sz="3000"/>
              <a:t>Thanks!</a:t>
            </a:r>
            <a:endParaRPr sz="3000"/>
          </a:p>
        </p:txBody>
      </p:sp>
      <p:pic>
        <p:nvPicPr>
          <p:cNvPr descr="Black and white upward shot of Golden Gate Bridge" id="225" name="Google Shape;225;p35"/>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60950" y="2065350"/>
            <a:ext cx="8222100" cy="1012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Exploratory Data Analysis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Clean and </a:t>
            </a:r>
            <a:r>
              <a:rPr lang="en"/>
              <a:t>Reformat the Dataset</a:t>
            </a:r>
            <a:endParaRPr/>
          </a:p>
        </p:txBody>
      </p:sp>
      <p:sp>
        <p:nvSpPr>
          <p:cNvPr id="85" name="Google Shape;85;p16"/>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300"/>
              <a:t>Clean the Dataset:</a:t>
            </a:r>
            <a:endParaRPr b="1" sz="1300"/>
          </a:p>
          <a:p>
            <a:pPr indent="-304800" lvl="0" marL="457200" rtl="0" algn="l">
              <a:lnSpc>
                <a:spcPct val="115000"/>
              </a:lnSpc>
              <a:spcBef>
                <a:spcPts val="1200"/>
              </a:spcBef>
              <a:spcAft>
                <a:spcPts val="0"/>
              </a:spcAft>
              <a:buSzPts val="1200"/>
              <a:buChar char="●"/>
            </a:pPr>
            <a:r>
              <a:rPr lang="en" sz="1200"/>
              <a:t>The outliers and </a:t>
            </a:r>
            <a:r>
              <a:rPr lang="en" sz="1200">
                <a:latin typeface="Arial"/>
                <a:ea typeface="Arial"/>
                <a:cs typeface="Arial"/>
                <a:sym typeface="Arial"/>
              </a:rPr>
              <a:t>anomalies </a:t>
            </a:r>
            <a:r>
              <a:rPr lang="en" sz="1200"/>
              <a:t> that are caused by artifacts have to be removed first</a:t>
            </a:r>
            <a:endParaRPr sz="1200"/>
          </a:p>
          <a:p>
            <a:pPr indent="-304800" lvl="0" marL="457200" rtl="0" algn="l">
              <a:lnSpc>
                <a:spcPct val="115000"/>
              </a:lnSpc>
              <a:spcBef>
                <a:spcPts val="0"/>
              </a:spcBef>
              <a:spcAft>
                <a:spcPts val="0"/>
              </a:spcAft>
              <a:buSzPts val="1200"/>
              <a:buChar char="●"/>
            </a:pPr>
            <a:r>
              <a:rPr lang="en" sz="1200"/>
              <a:t>The values of budget and revenue are not supposed to be zero. </a:t>
            </a:r>
            <a:endParaRPr sz="1200"/>
          </a:p>
          <a:p>
            <a:pPr indent="-304800" lvl="0" marL="457200" rtl="0" algn="l">
              <a:lnSpc>
                <a:spcPct val="115000"/>
              </a:lnSpc>
              <a:spcBef>
                <a:spcPts val="0"/>
              </a:spcBef>
              <a:spcAft>
                <a:spcPts val="0"/>
              </a:spcAft>
              <a:buSzPts val="1200"/>
              <a:buChar char="●"/>
            </a:pPr>
            <a:r>
              <a:rPr lang="en" sz="1200"/>
              <a:t>The movie whose runtime is zero will be deleted from the dataset.</a:t>
            </a:r>
            <a:endParaRPr sz="1200"/>
          </a:p>
          <a:p>
            <a:pPr indent="-304800" lvl="0" marL="457200" rtl="0" algn="l">
              <a:lnSpc>
                <a:spcPct val="115000"/>
              </a:lnSpc>
              <a:spcBef>
                <a:spcPts val="0"/>
              </a:spcBef>
              <a:spcAft>
                <a:spcPts val="0"/>
              </a:spcAft>
              <a:buSzPts val="1200"/>
              <a:buChar char="●"/>
            </a:pPr>
            <a:r>
              <a:rPr lang="en" sz="1200"/>
              <a:t>The movies whose “original_title”, “cast”, and “crew” are empty will be removed.</a:t>
            </a:r>
            <a:endParaRPr sz="1200"/>
          </a:p>
          <a:p>
            <a:pPr indent="-304800" lvl="0" marL="457200" rtl="0" algn="l">
              <a:lnSpc>
                <a:spcPct val="115000"/>
              </a:lnSpc>
              <a:spcBef>
                <a:spcPts val="0"/>
              </a:spcBef>
              <a:spcAft>
                <a:spcPts val="0"/>
              </a:spcAft>
              <a:buSzPts val="1200"/>
              <a:buChar char="●"/>
            </a:pPr>
            <a:r>
              <a:rPr lang="en" sz="1200"/>
              <a:t>The movies that does not have  “production_companies” and “production_countries” are also removed.</a:t>
            </a:r>
            <a:endParaRPr sz="1200"/>
          </a:p>
        </p:txBody>
      </p:sp>
      <p:sp>
        <p:nvSpPr>
          <p:cNvPr id="86" name="Google Shape;86;p16"/>
          <p:cNvSpPr txBox="1"/>
          <p:nvPr>
            <p:ph idx="2" type="body"/>
          </p:nvPr>
        </p:nvSpPr>
        <p:spPr>
          <a:xfrm>
            <a:off x="4694250" y="1919075"/>
            <a:ext cx="3999900" cy="271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200"/>
              <a:t>Reformat the Dataset:</a:t>
            </a:r>
            <a:endParaRPr b="1" sz="1200"/>
          </a:p>
          <a:p>
            <a:pPr indent="0" lvl="0" marL="0" rtl="0" algn="l">
              <a:spcBef>
                <a:spcPts val="1200"/>
              </a:spcBef>
              <a:spcAft>
                <a:spcPts val="0"/>
              </a:spcAft>
              <a:buNone/>
            </a:pPr>
            <a:r>
              <a:rPr lang="en" sz="1200"/>
              <a:t>Some of columns contain dictionaries, and we extract significant information from these dictionaries and reformat them as a string list. </a:t>
            </a:r>
            <a:endParaRPr sz="1200"/>
          </a:p>
          <a:p>
            <a:pPr indent="0" lvl="0" marL="0" rtl="0" algn="l">
              <a:spcBef>
                <a:spcPts val="1200"/>
              </a:spcBef>
              <a:spcAft>
                <a:spcPts val="1200"/>
              </a:spcAft>
              <a:buNone/>
            </a:pPr>
            <a:r>
              <a:rPr lang="en" sz="1200"/>
              <a:t>Therefore, we are able to apply some conditions and functions more easily.</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Release day trends</a:t>
            </a:r>
            <a:endParaRPr/>
          </a:p>
        </p:txBody>
      </p:sp>
      <p:sp>
        <p:nvSpPr>
          <p:cNvPr id="92" name="Google Shape;92;p17"/>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Char char="-"/>
            </a:pPr>
            <a:r>
              <a:rPr lang="en"/>
              <a:t>Fridays are popular</a:t>
            </a:r>
            <a:endParaRPr/>
          </a:p>
          <a:p>
            <a:pPr indent="-304800" lvl="0" marL="457200" rtl="0" algn="l">
              <a:spcBef>
                <a:spcPts val="0"/>
              </a:spcBef>
              <a:spcAft>
                <a:spcPts val="0"/>
              </a:spcAft>
              <a:buSzPts val="1200"/>
              <a:buChar char="-"/>
            </a:pPr>
            <a:r>
              <a:rPr lang="en"/>
              <a:t>Probably anticipating good turnout on friday night / weekends</a:t>
            </a:r>
            <a:endParaRPr/>
          </a:p>
          <a:p>
            <a:pPr indent="-304800" lvl="0" marL="457200" rtl="0" algn="l">
              <a:spcBef>
                <a:spcPts val="0"/>
              </a:spcBef>
              <a:spcAft>
                <a:spcPts val="0"/>
              </a:spcAft>
              <a:buSzPts val="1200"/>
              <a:buChar char="-"/>
            </a:pPr>
            <a:r>
              <a:rPr lang="en"/>
              <a:t>No particular trend with release months.</a:t>
            </a:r>
            <a:endParaRPr/>
          </a:p>
        </p:txBody>
      </p:sp>
      <p:pic>
        <p:nvPicPr>
          <p:cNvPr id="93" name="Google Shape;93;p17"/>
          <p:cNvPicPr preferRelativeResize="0"/>
          <p:nvPr/>
        </p:nvPicPr>
        <p:blipFill>
          <a:blip r:embed="rId3">
            <a:alphaModFix/>
          </a:blip>
          <a:stretch>
            <a:fillRect/>
          </a:stretch>
        </p:blipFill>
        <p:spPr>
          <a:xfrm>
            <a:off x="3367700" y="357800"/>
            <a:ext cx="2938500" cy="1991525"/>
          </a:xfrm>
          <a:prstGeom prst="rect">
            <a:avLst/>
          </a:prstGeom>
          <a:noFill/>
          <a:ln>
            <a:noFill/>
          </a:ln>
        </p:spPr>
      </p:pic>
      <p:pic>
        <p:nvPicPr>
          <p:cNvPr id="94" name="Google Shape;94;p17"/>
          <p:cNvPicPr preferRelativeResize="0"/>
          <p:nvPr/>
        </p:nvPicPr>
        <p:blipFill>
          <a:blip r:embed="rId4">
            <a:alphaModFix/>
          </a:blip>
          <a:stretch>
            <a:fillRect/>
          </a:stretch>
        </p:blipFill>
        <p:spPr>
          <a:xfrm>
            <a:off x="6458600" y="152400"/>
            <a:ext cx="2533000" cy="2635398"/>
          </a:xfrm>
          <a:prstGeom prst="rect">
            <a:avLst/>
          </a:prstGeom>
          <a:noFill/>
          <a:ln>
            <a:noFill/>
          </a:ln>
        </p:spPr>
      </p:pic>
      <p:pic>
        <p:nvPicPr>
          <p:cNvPr id="95" name="Google Shape;95;p17"/>
          <p:cNvPicPr preferRelativeResize="0"/>
          <p:nvPr/>
        </p:nvPicPr>
        <p:blipFill>
          <a:blip r:embed="rId5">
            <a:alphaModFix/>
          </a:blip>
          <a:stretch>
            <a:fillRect/>
          </a:stretch>
        </p:blipFill>
        <p:spPr>
          <a:xfrm>
            <a:off x="6697325" y="2888825"/>
            <a:ext cx="1735850" cy="1932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Correlations</a:t>
            </a:r>
            <a:endParaRPr/>
          </a:p>
        </p:txBody>
      </p:sp>
      <p:sp>
        <p:nvSpPr>
          <p:cNvPr id="101" name="Google Shape;101;p18"/>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Char char="-"/>
            </a:pPr>
            <a:r>
              <a:rPr lang="en"/>
              <a:t>We are interested in predicting the revenue.</a:t>
            </a:r>
            <a:endParaRPr/>
          </a:p>
          <a:p>
            <a:pPr indent="-304800" lvl="0" marL="457200" rtl="0" algn="l">
              <a:spcBef>
                <a:spcPts val="0"/>
              </a:spcBef>
              <a:spcAft>
                <a:spcPts val="0"/>
              </a:spcAft>
              <a:buSzPts val="1200"/>
              <a:buChar char="-"/>
            </a:pPr>
            <a:r>
              <a:rPr lang="en"/>
              <a:t>Budget looks like a good predictor, runtime, not so much</a:t>
            </a:r>
            <a:endParaRPr/>
          </a:p>
          <a:p>
            <a:pPr indent="-304800" lvl="0" marL="457200" rtl="0" algn="l">
              <a:spcBef>
                <a:spcPts val="0"/>
              </a:spcBef>
              <a:spcAft>
                <a:spcPts val="0"/>
              </a:spcAft>
              <a:buSzPts val="1200"/>
              <a:buChar char="-"/>
            </a:pPr>
            <a:r>
              <a:rPr lang="en"/>
              <a:t>p</a:t>
            </a:r>
            <a:r>
              <a:rPr lang="en"/>
              <a:t>opularity and voting can only know after the release of a movie, so not so useful</a:t>
            </a:r>
            <a:endParaRPr/>
          </a:p>
        </p:txBody>
      </p:sp>
      <p:pic>
        <p:nvPicPr>
          <p:cNvPr id="102" name="Google Shape;102;p18"/>
          <p:cNvPicPr preferRelativeResize="0"/>
          <p:nvPr/>
        </p:nvPicPr>
        <p:blipFill>
          <a:blip r:embed="rId3">
            <a:alphaModFix/>
          </a:blip>
          <a:stretch>
            <a:fillRect/>
          </a:stretch>
        </p:blipFill>
        <p:spPr>
          <a:xfrm>
            <a:off x="3439525" y="185275"/>
            <a:ext cx="5805127" cy="214765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Movie Genre Trend Shifting Patterns</a:t>
            </a:r>
            <a:endParaRPr/>
          </a:p>
        </p:txBody>
      </p:sp>
      <p:sp>
        <p:nvSpPr>
          <p:cNvPr id="108" name="Google Shape;108;p19"/>
          <p:cNvSpPr txBox="1"/>
          <p:nvPr>
            <p:ph idx="1" type="body"/>
          </p:nvPr>
        </p:nvSpPr>
        <p:spPr>
          <a:xfrm>
            <a:off x="226075" y="1465800"/>
            <a:ext cx="2808000" cy="35433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Char char="●"/>
            </a:pPr>
            <a:r>
              <a:rPr lang="en"/>
              <a:t>From my </a:t>
            </a:r>
            <a:r>
              <a:rPr lang="en"/>
              <a:t>interpretation</a:t>
            </a:r>
            <a:r>
              <a:rPr lang="en"/>
              <a:t>, this means that we are looking for the movie genre that’s popularity an outlier of the dataset. </a:t>
            </a:r>
            <a:endParaRPr/>
          </a:p>
          <a:p>
            <a:pPr indent="-304800" lvl="0" marL="457200" rtl="0" algn="l">
              <a:spcBef>
                <a:spcPts val="0"/>
              </a:spcBef>
              <a:spcAft>
                <a:spcPts val="0"/>
              </a:spcAft>
              <a:buSzPts val="1200"/>
              <a:buChar char="●"/>
            </a:pPr>
            <a:r>
              <a:rPr lang="en"/>
              <a:t>From looking at both charts, we can determine that documentaries is the </a:t>
            </a:r>
            <a:r>
              <a:rPr lang="en"/>
              <a:t>movie genre that is farthest away from all other genres since there are no popularities from other genres that are remotely close to it.</a:t>
            </a:r>
            <a:endParaRPr/>
          </a:p>
        </p:txBody>
      </p:sp>
      <p:pic>
        <p:nvPicPr>
          <p:cNvPr id="109" name="Google Shape;109;p19"/>
          <p:cNvPicPr preferRelativeResize="0"/>
          <p:nvPr/>
        </p:nvPicPr>
        <p:blipFill>
          <a:blip r:embed="rId3">
            <a:alphaModFix/>
          </a:blip>
          <a:stretch>
            <a:fillRect/>
          </a:stretch>
        </p:blipFill>
        <p:spPr>
          <a:xfrm>
            <a:off x="3683500" y="357800"/>
            <a:ext cx="5036350" cy="2325600"/>
          </a:xfrm>
          <a:prstGeom prst="rect">
            <a:avLst/>
          </a:prstGeom>
          <a:noFill/>
          <a:ln>
            <a:noFill/>
          </a:ln>
        </p:spPr>
      </p:pic>
      <p:pic>
        <p:nvPicPr>
          <p:cNvPr id="110" name="Google Shape;110;p19"/>
          <p:cNvPicPr preferRelativeResize="0"/>
          <p:nvPr/>
        </p:nvPicPr>
        <p:blipFill>
          <a:blip r:embed="rId4">
            <a:alphaModFix/>
          </a:blip>
          <a:stretch>
            <a:fillRect/>
          </a:stretch>
        </p:blipFill>
        <p:spPr>
          <a:xfrm>
            <a:off x="3683500" y="2683400"/>
            <a:ext cx="5036350" cy="2325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460950" y="2065350"/>
            <a:ext cx="8222100" cy="10128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Modeling and Question Answering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Prediction Baseline</a:t>
            </a:r>
            <a:endParaRPr/>
          </a:p>
        </p:txBody>
      </p:sp>
      <p:sp>
        <p:nvSpPr>
          <p:cNvPr id="121" name="Google Shape;121;p21"/>
          <p:cNvSpPr txBox="1"/>
          <p:nvPr>
            <p:ph idx="1" type="body"/>
          </p:nvPr>
        </p:nvSpPr>
        <p:spPr>
          <a:xfrm>
            <a:off x="175750" y="1455750"/>
            <a:ext cx="3246600" cy="31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Predicting using mean/median</a:t>
            </a:r>
            <a:endParaRPr/>
          </a:p>
          <a:p>
            <a:pPr indent="0" lvl="0" marL="0" rtl="0" algn="l">
              <a:spcBef>
                <a:spcPts val="1200"/>
              </a:spcBef>
              <a:spcAft>
                <a:spcPts val="0"/>
              </a:spcAft>
              <a:buNone/>
            </a:pPr>
            <a:r>
              <a:rPr lang="en"/>
              <a:t>‘Avg error’ = RMSD: </a:t>
            </a:r>
            <a:endParaRPr/>
          </a:p>
          <a:p>
            <a:pPr indent="0" lvl="0" marL="0" rtl="0" algn="l">
              <a:spcBef>
                <a:spcPts val="1200"/>
              </a:spcBef>
              <a:spcAft>
                <a:spcPts val="0"/>
              </a:spcAft>
              <a:buNone/>
            </a:pPr>
            <a:r>
              <a:rPr lang="en"/>
              <a:t>Predicting mean = std dev. = 187 million USD</a:t>
            </a:r>
            <a:endParaRPr/>
          </a:p>
          <a:p>
            <a:pPr indent="0" lvl="0" marL="0" rtl="0" algn="l">
              <a:spcBef>
                <a:spcPts val="1200"/>
              </a:spcBef>
              <a:spcAft>
                <a:spcPts val="0"/>
              </a:spcAft>
              <a:buNone/>
            </a:pPr>
            <a:r>
              <a:rPr lang="en"/>
              <a:t>Predicting median = </a:t>
            </a:r>
            <a:r>
              <a:rPr lang="en"/>
              <a:t>165 million USD</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High percent error compared to mean, and median revenue, 122 millon and 57 million respectively</a:t>
            </a:r>
            <a:endParaRPr/>
          </a:p>
          <a:p>
            <a:pPr indent="0" lvl="0" marL="0" rtl="0" algn="l">
              <a:spcBef>
                <a:spcPts val="1200"/>
              </a:spcBef>
              <a:spcAft>
                <a:spcPts val="1200"/>
              </a:spcAft>
              <a:buNone/>
            </a:pPr>
            <a:r>
              <a:t/>
            </a:r>
            <a:endParaRPr/>
          </a:p>
        </p:txBody>
      </p:sp>
      <p:pic>
        <p:nvPicPr>
          <p:cNvPr id="122" name="Google Shape;122;p21"/>
          <p:cNvPicPr preferRelativeResize="0"/>
          <p:nvPr/>
        </p:nvPicPr>
        <p:blipFill>
          <a:blip r:embed="rId3">
            <a:alphaModFix/>
          </a:blip>
          <a:stretch>
            <a:fillRect/>
          </a:stretch>
        </p:blipFill>
        <p:spPr>
          <a:xfrm>
            <a:off x="4052126" y="357800"/>
            <a:ext cx="4312375" cy="2751950"/>
          </a:xfrm>
          <a:prstGeom prst="rect">
            <a:avLst/>
          </a:prstGeom>
          <a:noFill/>
          <a:ln>
            <a:noFill/>
          </a:ln>
        </p:spPr>
      </p:pic>
      <p:pic>
        <p:nvPicPr>
          <p:cNvPr id="123" name="Google Shape;123;p21"/>
          <p:cNvPicPr preferRelativeResize="0"/>
          <p:nvPr/>
        </p:nvPicPr>
        <p:blipFill>
          <a:blip r:embed="rId4">
            <a:alphaModFix/>
          </a:blip>
          <a:stretch>
            <a:fillRect/>
          </a:stretch>
        </p:blipFill>
        <p:spPr>
          <a:xfrm>
            <a:off x="3594725" y="3109751"/>
            <a:ext cx="5293199" cy="1842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